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  <p:sldId id="256" r:id="rId3"/>
    <p:sldId id="262" r:id="rId4"/>
    <p:sldId id="263" r:id="rId5"/>
    <p:sldId id="258" r:id="rId6"/>
    <p:sldId id="259" r:id="rId7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14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1012774" y="614306"/>
            <a:ext cx="9609120" cy="57684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Depuis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septembre 2018 un petit groupe de dialogue s’est constitué sur Evry en Essonne avec une certitude partagée : « </a:t>
            </a:r>
            <a:r>
              <a:rPr lang="fr-FR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On n’étudie pas un enseignement de vie, on étudie sa vie en miroir avec cet enseignement 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». </a:t>
            </a:r>
            <a:endParaRPr lang="fr-FR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Ce principe mis à l’épreuve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facilite l’entrée en dialogue de personnes aux parcours divers, en évitant de s’enfermer dans des habitudes de pensées personnelles ou culturelles. </a:t>
            </a:r>
            <a:endParaRPr lang="fr-FR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Des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rencontres en dialogue fondées sur le même principe ont également vu le jour depuis le printemps 2019 à l’association La Maison des Sages à Clichy-sous-Bois en Seine-Saint-Denis avec des personnes totalement éloignées de </a:t>
            </a:r>
            <a:r>
              <a:rPr lang="fr-FR" sz="20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Krishnamurti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Ces dialogues fonctionnent car personne n’utilise ces rencontres comme moyen de diffusion d’un enseignement ou d’un autre. </a:t>
            </a:r>
            <a:endParaRPr lang="fr-FR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Ces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rencontres sont également ouvertes à toutes et à tous. Se renseigner auprès de Houssine </a:t>
            </a:r>
            <a:r>
              <a:rPr lang="fr-FR" sz="20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Amrani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au 06 60 02 35 53</a:t>
            </a:r>
            <a:endParaRPr lang="fr-FR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Ainsi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seul ou à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plusieurs, la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compréhension du processus d’exploration d’un questionnement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est ce qui importe le plus.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reste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semble couler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 source. </a:t>
            </a:r>
            <a:endParaRPr lang="fr-FR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fr-FR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compréhension est un mouvement continu, elle a sa propre raison d’être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 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283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1250280" y="982440"/>
            <a:ext cx="9609120" cy="42104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2A6099"/>
                </a:solidFill>
                <a:latin typeface="Verdana"/>
                <a:ea typeface="DejaVu Sans"/>
              </a:rPr>
              <a:t>Inspiration des rencontres 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Verdana"/>
                <a:ea typeface="DejaVu Sans"/>
              </a:rPr>
              <a:t>Ne serait-il pas plus sage d'avoir des groupes de vingt ou vingt-cinq personnes informées – sans collecte ou cotisation pour les participants – qui se réuniraient dans un lieu approprié, pour discuter avec mesure des approches de la réalité ?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Verdana"/>
                <a:ea typeface="DejaVu Sans"/>
              </a:rPr>
              <a:t>Afin d'empêcher qu'aucun groupe ne devienne exclusif, chaque membre pourrait de temps en temps animer et peut-être rejoindre un autre petit groupe ;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Verdana"/>
                <a:ea typeface="DejaVu Sans"/>
              </a:rPr>
              <a:t>ainsi le groupe serait vaste et ouvert, sans étroitesse ni esprit de clocher.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Verdana"/>
                <a:ea typeface="DejaVu Sans"/>
              </a:rPr>
              <a:t>Pour arriver loin, il faut commencer modestement. À partir de ces modestes débuts, il est possible de contribuer à la création d'un monde équilibré et heureux.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endParaRPr lang="fr-FR" sz="1800" b="0" strike="noStrike" spc="-1" dirty="0">
              <a:latin typeface="Arial"/>
            </a:endParaRPr>
          </a:p>
          <a:p>
            <a:pPr algn="r">
              <a:lnSpc>
                <a:spcPct val="115000"/>
              </a:lnSpc>
            </a:pPr>
            <a:r>
              <a:rPr lang="fr-FR" b="0" i="1" strike="noStrike" spc="-1" dirty="0" err="1">
                <a:solidFill>
                  <a:srgbClr val="000000"/>
                </a:solidFill>
                <a:latin typeface="Verdana"/>
                <a:ea typeface="DejaVu Sans"/>
              </a:rPr>
              <a:t>J.Krishnamurti</a:t>
            </a:r>
            <a:endParaRPr lang="fr-FR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422003" y="0"/>
            <a:ext cx="11243160" cy="64618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fr-FR" sz="1600" b="0" strike="noStrike" spc="-1" dirty="0" smtClean="0">
                <a:solidFill>
                  <a:srgbClr val="C00000"/>
                </a:solidFill>
                <a:latin typeface="Calibri"/>
                <a:ea typeface="Calibri"/>
              </a:rPr>
              <a:t>De </a:t>
            </a:r>
            <a:r>
              <a:rPr lang="fr-FR" sz="1600" b="0" strike="noStrike" spc="-1" dirty="0">
                <a:solidFill>
                  <a:srgbClr val="C00000"/>
                </a:solidFill>
                <a:latin typeface="Calibri"/>
                <a:ea typeface="Calibri"/>
              </a:rPr>
              <a:t>Daniel : </a:t>
            </a:r>
            <a:r>
              <a:rPr lang="fr-FR" sz="1600" b="0" i="1" strike="noStrike" spc="-1" dirty="0">
                <a:solidFill>
                  <a:srgbClr val="C00000"/>
                </a:solidFill>
                <a:latin typeface="Calibri"/>
                <a:ea typeface="Calibri"/>
              </a:rPr>
              <a:t> Point contact ACK - Evry (Essonne)</a:t>
            </a:r>
            <a:endParaRPr lang="fr-FR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400" b="1" strike="noStrike" spc="-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/>
              </a:rPr>
              <a:t>Invitation mutuelle</a:t>
            </a:r>
            <a:endParaRPr lang="fr-FR" sz="2400" b="1" strike="noStrike" spc="-1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	</a:t>
            </a:r>
            <a:endParaRPr lang="fr-FR" sz="1600" b="0" strike="noStrike" spc="-1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fr-FR" sz="200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Nous avons compris en découvrant </a:t>
            </a:r>
            <a:r>
              <a:rPr lang="fr-FR" sz="2000" strike="noStrike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Krishnamurti</a:t>
            </a:r>
            <a:r>
              <a:rPr lang="fr-FR" sz="200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 que les questions essentielles de vie, et la nécessité de les aborder avec un minimum de sérieux, invitent à la fois à la méditation personnelle, au dialogue avec d’autres personnes, et à l’action au cœur de la vie quotidienne. Dans cet esprit, depuis juin 2018, quelques personnes font vivre des rencontres en dialogue, </a:t>
            </a:r>
            <a:r>
              <a:rPr lang="fr-FR" sz="200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conçues </a:t>
            </a:r>
            <a:r>
              <a:rPr lang="fr-FR" sz="200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comme une entre-</a:t>
            </a:r>
            <a:r>
              <a:rPr lang="fr-FR" sz="200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aide mutuelle à la compréhension de la vie sans maître à penser :</a:t>
            </a:r>
            <a:endParaRPr lang="fr-FR" sz="2000" strike="noStrike" spc="-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B00000"/>
                </a:solidFill>
                <a:latin typeface="Calibri" panose="020F0502020204030204" pitchFamily="34" charset="0"/>
                <a:ea typeface="DejaVu Sans"/>
              </a:rPr>
              <a:t>Une intention forte </a:t>
            </a:r>
            <a:r>
              <a:rPr lang="fr-FR" sz="2000" b="0" strike="noStrike" spc="-1" dirty="0">
                <a:solidFill>
                  <a:srgbClr val="B00000"/>
                </a:solidFill>
                <a:latin typeface="Calibri" panose="020F0502020204030204" pitchFamily="34" charset="0"/>
                <a:ea typeface="DejaVu Sans"/>
              </a:rPr>
              <a:t>: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 </a:t>
            </a:r>
            <a:r>
              <a:rPr lang="fr-FR" sz="2000" b="0" strike="noStrike" spc="-1" dirty="0">
                <a:solidFill>
                  <a:srgbClr val="0000DC"/>
                </a:solidFill>
                <a:latin typeface="Calibri" panose="020F0502020204030204" pitchFamily="34" charset="0"/>
                <a:ea typeface="DejaVu Sans"/>
              </a:rPr>
              <a:t>«</a:t>
            </a:r>
            <a:r>
              <a:rPr lang="fr-FR" sz="2000" b="0" i="1" strike="noStrike" spc="-1" dirty="0">
                <a:solidFill>
                  <a:srgbClr val="0000DC"/>
                </a:solidFill>
                <a:latin typeface="Calibri" panose="020F0502020204030204" pitchFamily="34" charset="0"/>
                <a:ea typeface="DejaVu Sans"/>
              </a:rPr>
              <a:t> Libérer l’intelligence en soi et chez les autres » (J.K</a:t>
            </a:r>
            <a:r>
              <a:rPr lang="fr-FR" sz="2000" b="0" i="1" strike="noStrike" spc="-1" dirty="0" smtClean="0">
                <a:solidFill>
                  <a:srgbClr val="0000DC"/>
                </a:solidFill>
                <a:latin typeface="Calibri" panose="020F0502020204030204" pitchFamily="34" charset="0"/>
                <a:ea typeface="DejaVu Sans"/>
              </a:rPr>
              <a:t>.)</a:t>
            </a: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Un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accueil amical égal à égal entre personnes ordinaires : sans autorité de 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savoir ou de sagesse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Ouvert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aux personnes partageant les mêmes interrogations sans 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nécessairement connaître </a:t>
            </a:r>
            <a:r>
              <a:rPr lang="fr-FR" sz="2000" b="0" strike="noStrike" spc="-1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Krishnamurti</a:t>
            </a:r>
            <a:endParaRPr lang="fr-FR" sz="2000" b="0" strike="noStrike" spc="-1" dirty="0" smtClean="0">
              <a:solidFill>
                <a:srgbClr val="000000"/>
              </a:solidFill>
              <a:latin typeface="Calibri" panose="020F0502020204030204" pitchFamily="34" charset="0"/>
              <a:ea typeface="Times New Roman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Une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écoute libre qui respecte les moments de silence ; une expression libre avec des mots de tous les jours 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;</a:t>
            </a:r>
            <a:r>
              <a:rPr lang="fr-FR" sz="2000" spc="-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 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un engagement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mutuel 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à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tenir la question à 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cœur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endParaRPr lang="fr-FR" sz="2000" b="0" strike="noStrike" spc="-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C00000"/>
                </a:solidFill>
                <a:latin typeface="Calibri" panose="020F0502020204030204" pitchFamily="34" charset="0"/>
                <a:ea typeface="Times New Roman"/>
              </a:rPr>
              <a:t>Un esprit de science :  </a:t>
            </a:r>
            <a:r>
              <a:rPr lang="fr-FR" sz="2000" b="0" strike="noStrike" spc="-1" dirty="0">
                <a:solidFill>
                  <a:srgbClr val="0000DC"/>
                </a:solidFill>
                <a:latin typeface="Calibri" panose="020F0502020204030204" pitchFamily="34" charset="0"/>
                <a:ea typeface="Times New Roman"/>
              </a:rPr>
              <a:t>« </a:t>
            </a:r>
            <a:r>
              <a:rPr lang="fr-FR" sz="2000" b="0" i="1" strike="noStrike" spc="-1" dirty="0" smtClean="0">
                <a:solidFill>
                  <a:srgbClr val="0000DC"/>
                </a:solidFill>
                <a:latin typeface="Calibri" panose="020F0502020204030204" pitchFamily="34" charset="0"/>
                <a:ea typeface="Times New Roman"/>
              </a:rPr>
              <a:t>Posez votre question vous serez idiot </a:t>
            </a:r>
            <a:r>
              <a:rPr lang="fr-FR" sz="2000" b="0" i="1" strike="noStrike" spc="-1" dirty="0">
                <a:solidFill>
                  <a:srgbClr val="0000DC"/>
                </a:solidFill>
                <a:latin typeface="Calibri" panose="020F0502020204030204" pitchFamily="34" charset="0"/>
                <a:ea typeface="Times New Roman"/>
              </a:rPr>
              <a:t>dix secondes. Ne la </a:t>
            </a:r>
            <a:r>
              <a:rPr lang="fr-FR" sz="2000" b="0" i="1" strike="noStrike" spc="-1" dirty="0" smtClean="0">
                <a:solidFill>
                  <a:srgbClr val="0000DC"/>
                </a:solidFill>
                <a:latin typeface="Calibri" panose="020F0502020204030204" pitchFamily="34" charset="0"/>
                <a:ea typeface="Times New Roman"/>
              </a:rPr>
              <a:t>posez pas vous serez idiot </a:t>
            </a:r>
            <a:r>
              <a:rPr lang="fr-FR" sz="2000" b="0" i="1" strike="noStrike" spc="-1" dirty="0">
                <a:solidFill>
                  <a:srgbClr val="0000DC"/>
                </a:solidFill>
                <a:latin typeface="Calibri" panose="020F0502020204030204" pitchFamily="34" charset="0"/>
                <a:ea typeface="Times New Roman"/>
              </a:rPr>
              <a:t>toute </a:t>
            </a:r>
            <a:r>
              <a:rPr lang="fr-FR" sz="2000" b="0" i="1" strike="noStrike" spc="-1" dirty="0" smtClean="0">
                <a:solidFill>
                  <a:srgbClr val="0000DC"/>
                </a:solidFill>
                <a:latin typeface="Calibri" panose="020F0502020204030204" pitchFamily="34" charset="0"/>
                <a:ea typeface="Times New Roman"/>
              </a:rPr>
              <a:t>votre vie</a:t>
            </a:r>
            <a:r>
              <a:rPr lang="fr-FR" sz="2000" b="0" i="1" strike="noStrike" spc="-1" dirty="0">
                <a:solidFill>
                  <a:srgbClr val="0000DC"/>
                </a:solidFill>
                <a:latin typeface="Calibri" panose="020F0502020204030204" pitchFamily="34" charset="0"/>
                <a:ea typeface="Times New Roman"/>
              </a:rPr>
              <a:t> » (A.E)</a:t>
            </a:r>
            <a:r>
              <a:rPr lang="fr-FR" sz="2000" b="0" strike="noStrike" spc="-1" dirty="0">
                <a:solidFill>
                  <a:srgbClr val="0000DC"/>
                </a:solidFill>
                <a:latin typeface="Calibri" panose="020F0502020204030204" pitchFamily="34" charset="0"/>
                <a:ea typeface="Calibri"/>
              </a:rPr>
              <a:t> </a:t>
            </a:r>
            <a:endParaRPr lang="fr-FR" sz="2000" b="0" strike="noStrike" spc="-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fr-FR" b="0" strike="noStrike" spc="-1" dirty="0">
              <a:latin typeface="Calibri" panose="020F0502020204030204" pitchFamily="34" charset="0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7038000" y="-3393360"/>
            <a:ext cx="65268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C00000"/>
                </a:solidFill>
                <a:latin typeface="Calibri"/>
                <a:ea typeface="Calibri"/>
              </a:rPr>
              <a:t>Point</a:t>
            </a:r>
            <a:endParaRPr lang="fr-FR" sz="18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9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445754" y="95002"/>
            <a:ext cx="11243160" cy="55693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fr-FR" sz="1600" b="0" strike="noStrike" spc="-1" dirty="0" smtClean="0">
                <a:solidFill>
                  <a:srgbClr val="C00000"/>
                </a:solidFill>
                <a:latin typeface="Calibri"/>
                <a:ea typeface="Calibri"/>
              </a:rPr>
              <a:t>De </a:t>
            </a:r>
            <a:r>
              <a:rPr lang="fr-FR" sz="1600" b="0" strike="noStrike" spc="-1" dirty="0">
                <a:solidFill>
                  <a:srgbClr val="C00000"/>
                </a:solidFill>
                <a:latin typeface="Calibri"/>
                <a:ea typeface="Calibri"/>
              </a:rPr>
              <a:t>Daniel : </a:t>
            </a:r>
            <a:r>
              <a:rPr lang="fr-FR" sz="1600" b="0" i="1" strike="noStrike" spc="-1" dirty="0">
                <a:solidFill>
                  <a:srgbClr val="C00000"/>
                </a:solidFill>
                <a:latin typeface="Calibri"/>
                <a:ea typeface="Calibri"/>
              </a:rPr>
              <a:t> Point contact ACK - Evry (Essonne)</a:t>
            </a:r>
            <a:endParaRPr lang="fr-FR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400" b="1" strike="noStrike" spc="-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/>
              </a:rPr>
              <a:t>Invitation mutuelle</a:t>
            </a:r>
            <a:endParaRPr lang="fr-FR" sz="2400" b="1" strike="noStrike" spc="-1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	</a:t>
            </a:r>
            <a:endParaRPr lang="fr-FR" sz="1600" b="0" strike="noStrike" spc="-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C00000"/>
                </a:solidFill>
                <a:latin typeface="Calibri" panose="020F0502020204030204" pitchFamily="34" charset="0"/>
                <a:ea typeface="Calibri"/>
              </a:rPr>
              <a:t>Concrètement les rencontres ont lieu une à deux fois par mois, </a:t>
            </a:r>
            <a:r>
              <a:rPr lang="fr-FR" sz="2000" b="1" strike="noStrike" spc="-1" dirty="0" smtClean="0">
                <a:solidFill>
                  <a:srgbClr val="C00000"/>
                </a:solidFill>
                <a:latin typeface="Calibri" panose="020F0502020204030204" pitchFamily="34" charset="0"/>
                <a:ea typeface="Calibri"/>
              </a:rPr>
              <a:t>une </a:t>
            </a:r>
            <a:r>
              <a:rPr lang="fr-FR" sz="2000" b="1" strike="noStrike" spc="-1" dirty="0">
                <a:solidFill>
                  <a:srgbClr val="C00000"/>
                </a:solidFill>
                <a:latin typeface="Calibri" panose="020F0502020204030204" pitchFamily="34" charset="0"/>
                <a:ea typeface="Calibri"/>
              </a:rPr>
              <a:t>après-midi de la semaine, voire le samedi  </a:t>
            </a:r>
            <a:r>
              <a:rPr lang="fr-FR" sz="2000" b="1" strike="noStrike" spc="-1" dirty="0" smtClean="0">
                <a:solidFill>
                  <a:srgbClr val="C00000"/>
                </a:solidFill>
                <a:latin typeface="Calibri" panose="020F0502020204030204" pitchFamily="34" charset="0"/>
                <a:ea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lang="fr-FR" sz="2000" b="1" strike="noStrike" spc="-1" dirty="0" smtClean="0">
              <a:solidFill>
                <a:srgbClr val="C00000"/>
              </a:solidFill>
              <a:latin typeface="Calibri" panose="020F0502020204030204" pitchFamily="34" charset="0"/>
              <a:ea typeface="Calibri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De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14h à 17h le plus souvent, sans date fixée à l’avance, en un lieu proche de la gare RER D 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Evry-Courcouronnes</a:t>
            </a:r>
          </a:p>
          <a:p>
            <a:pPr>
              <a:lnSpc>
                <a:spcPct val="100000"/>
              </a:lnSpc>
            </a:pPr>
            <a:endParaRPr lang="fr-FR" sz="2000" b="0" strike="noStrike" spc="-1" dirty="0" smtClean="0">
              <a:solidFill>
                <a:srgbClr val="000000"/>
              </a:solidFill>
              <a:latin typeface="Calibri" panose="020F0502020204030204" pitchFamily="34" charset="0"/>
              <a:ea typeface="Calibri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Elles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peuvent aussi se dérouler à Fontainebleau, ou dans la  grande forêt avoisinante si le temps le 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permet</a:t>
            </a:r>
          </a:p>
          <a:p>
            <a:pPr>
              <a:lnSpc>
                <a:spcPct val="100000"/>
              </a:lnSpc>
            </a:pPr>
            <a:endParaRPr lang="fr-FR" sz="2000" b="0" strike="noStrike" spc="-1" dirty="0" smtClean="0">
              <a:solidFill>
                <a:srgbClr val="000000"/>
              </a:solidFill>
              <a:latin typeface="Calibri" panose="020F0502020204030204" pitchFamily="34" charset="0"/>
              <a:ea typeface="Calibri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La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question initiale à approfondir </a:t>
            </a:r>
            <a:r>
              <a:rPr lang="fr-FR" sz="2000" spc="-1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ensemble 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est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délimitée le jour 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même : à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partir d’un questionnement actuel, 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et/ou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d’un point mal compris de </a:t>
            </a:r>
            <a:r>
              <a:rPr lang="fr-FR" sz="2000" b="0" strike="noStrike" spc="-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Krishnamurti</a:t>
            </a:r>
            <a:endParaRPr lang="fr-FR" sz="2000" b="0" strike="noStrike" spc="-1" dirty="0" smtClean="0">
              <a:solidFill>
                <a:srgbClr val="000000"/>
              </a:solidFill>
              <a:latin typeface="Calibri" panose="020F0502020204030204" pitchFamily="34" charset="0"/>
              <a:ea typeface="Calibri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endParaRPr lang="fr-FR" sz="2000" spc="-1" dirty="0" smtClean="0">
              <a:solidFill>
                <a:srgbClr val="000000"/>
              </a:solidFill>
              <a:latin typeface="Calibri" panose="020F0502020204030204" pitchFamily="34" charset="0"/>
              <a:ea typeface="Calibri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fr-FR" sz="2000" spc="-1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Nous </a:t>
            </a:r>
            <a:r>
              <a:rPr lang="fr-FR" sz="2000" spc="-1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n’avons pas choisis de faire de ces 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rencontres des séances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vidéo, ou d’étude de textes, ou de connaissance de soi en 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groupe, proposées par ailleurs via le site de l’ACK.  </a:t>
            </a:r>
            <a:endParaRPr lang="fr-FR" sz="2000" b="0" strike="noStrike" spc="-1" dirty="0">
              <a:latin typeface="Calibri" panose="020F0502020204030204" pitchFamily="34" charset="0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7038000" y="-3393360"/>
            <a:ext cx="65268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C00000"/>
                </a:solidFill>
                <a:latin typeface="Calibri"/>
                <a:ea typeface="Calibri"/>
              </a:rPr>
              <a:t>Point</a:t>
            </a:r>
            <a:endParaRPr lang="fr-FR" sz="18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768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1"/>
          <p:cNvGraphicFramePr/>
          <p:nvPr/>
        </p:nvGraphicFramePr>
        <p:xfrm>
          <a:off x="1262880" y="990720"/>
          <a:ext cx="9611280" cy="5364480"/>
        </p:xfrm>
        <a:graphic>
          <a:graphicData uri="http://schemas.openxmlformats.org/drawingml/2006/table">
            <a:tbl>
              <a:tblPr/>
              <a:tblGrid>
                <a:gridCol w="2600280"/>
                <a:gridCol w="1808280"/>
                <a:gridCol w="5202720"/>
              </a:tblGrid>
              <a:tr h="19134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Rencontres en Dialogue du réseau de l’ACK Ile-de-France</a:t>
                      </a:r>
                      <a:endParaRPr lang="fr-FR" sz="2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2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Groupe de contacts</a:t>
                      </a:r>
                      <a:endParaRPr lang="fr-FR" sz="4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3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2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Evry (91) – Fontainebleau (77)</a:t>
                      </a:r>
                      <a:endParaRPr lang="fr-FR" sz="26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26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346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Béatrice 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</a:tr>
              <a:tr h="346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Sylvie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</a:tr>
              <a:tr h="346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Kevin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</a:tr>
              <a:tr h="346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Jackie 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</a:tr>
              <a:tr h="346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Houssine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</a:tr>
              <a:tr h="346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Lenda 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</a:tr>
              <a:tr h="346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Michel et Simone  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</a:tr>
              <a:tr h="346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Daniel 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06 47 85 27 53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daniel_fievet@hotmail.com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 2"/>
          <p:cNvPicPr/>
          <p:nvPr/>
        </p:nvPicPr>
        <p:blipFill>
          <a:blip r:embed="rId2"/>
          <a:stretch/>
        </p:blipFill>
        <p:spPr>
          <a:xfrm>
            <a:off x="4118040" y="0"/>
            <a:ext cx="3950280" cy="6852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177</Words>
  <Application>Microsoft Office PowerPoint</Application>
  <PresentationFormat>Grand écran</PresentationFormat>
  <Paragraphs>55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Calibri</vt:lpstr>
      <vt:lpstr>DejaVu Sans</vt:lpstr>
      <vt:lpstr>Symbol</vt:lpstr>
      <vt:lpstr>Times New Roman</vt:lpstr>
      <vt:lpstr>Verdana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Daniel Fiévet</dc:creator>
  <dc:description/>
  <cp:lastModifiedBy>FIEVET DANIEL</cp:lastModifiedBy>
  <cp:revision>46</cp:revision>
  <dcterms:created xsi:type="dcterms:W3CDTF">2018-12-29T09:53:42Z</dcterms:created>
  <dcterms:modified xsi:type="dcterms:W3CDTF">2019-10-18T14:21:46Z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